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7" r:id="rId13"/>
    <p:sldId id="276" r:id="rId14"/>
    <p:sldId id="278" r:id="rId15"/>
    <p:sldId id="258" r:id="rId16"/>
  </p:sldIdLst>
  <p:sldSz cx="12192000" cy="6858000"/>
  <p:notesSz cx="6858000" cy="9144000"/>
  <p:defaultTextStyle>
    <a:defPPr>
      <a:defRPr lang="it-IT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080C10-793E-4766-9BB5-9E9B19598B82}">
          <p14:sldIdLst>
            <p14:sldId id="256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7"/>
            <p14:sldId id="276"/>
            <p14:sldId id="278"/>
            <p14:sldId id="2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D78"/>
    <a:srgbClr val="006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02" autoAdjust="0"/>
    <p:restoredTop sz="96224"/>
  </p:normalViewPr>
  <p:slideViewPr>
    <p:cSldViewPr snapToGrid="0">
      <p:cViewPr varScale="1">
        <p:scale>
          <a:sx n="75" d="100"/>
          <a:sy n="75" d="100"/>
        </p:scale>
        <p:origin x="1109" y="53"/>
      </p:cViewPr>
      <p:guideLst>
        <p:guide orient="horz" pos="415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8DF4-C80F-4FB1-B0C3-FF6663156162}" type="datetimeFigureOut">
              <a:rPr lang="it-IT" smtClean="0"/>
              <a:t>20/06/2024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858B0-907F-418A-8278-F69C80000A0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349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4858B0-907F-418A-8278-F69C80000A0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6653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6BF006-3749-B711-307A-9A11AD03C4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26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093" y="166256"/>
            <a:ext cx="9954705" cy="13716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1791093" y="1704114"/>
            <a:ext cx="9954705" cy="39115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4D0DD9-5C87-F6D1-1639-B4B2AA1CD5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2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1" y="166256"/>
            <a:ext cx="10598727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1704114"/>
            <a:ext cx="10598727" cy="4987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1574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68AC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2F5D78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i-portfolio.esfri.eu/" TargetMode="External"/><Relationship Id="rId2" Type="http://schemas.openxmlformats.org/officeDocument/2006/relationships/hyperlink" Target="https://landscape2024.esfri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3942080" y="6289040"/>
            <a:ext cx="7884160" cy="700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0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Conference </a:t>
            </a:r>
            <a:r>
              <a:rPr lang="it-IT" sz="20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Research</a:t>
            </a:r>
            <a:r>
              <a:rPr lang="it-IT" sz="20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it-IT" sz="20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Infrastructures</a:t>
            </a:r>
            <a:r>
              <a:rPr lang="it-IT" sz="20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, </a:t>
            </a:r>
            <a:r>
              <a:rPr lang="it-IT" sz="2000" dirty="0">
                <a:solidFill>
                  <a:srgbClr val="0068AC"/>
                </a:solidFill>
              </a:rPr>
              <a:t>4-5 June 2024, </a:t>
            </a:r>
            <a:r>
              <a:rPr lang="it-IT" sz="2000" dirty="0" err="1">
                <a:solidFill>
                  <a:srgbClr val="0068AC"/>
                </a:solidFill>
              </a:rPr>
              <a:t>Brussels</a:t>
            </a:r>
            <a:endParaRPr lang="it-IT" sz="2000" dirty="0">
              <a:solidFill>
                <a:srgbClr val="0068AC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CE491D0-AB6C-769E-A6F3-E3FD2535D3FC}"/>
              </a:ext>
            </a:extLst>
          </p:cNvPr>
          <p:cNvSpPr txBox="1"/>
          <p:nvPr/>
        </p:nvSpPr>
        <p:spPr>
          <a:xfrm>
            <a:off x="6268720" y="4807967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68AC"/>
                </a:solidFill>
                <a:latin typeface="Raleway" charset="0"/>
              </a:rPr>
              <a:t>Gelsomina Pappalardo</a:t>
            </a:r>
          </a:p>
          <a:p>
            <a:pPr algn="ctr"/>
            <a:r>
              <a:rPr lang="en-US" sz="2400" dirty="0">
                <a:solidFill>
                  <a:srgbClr val="0068AC"/>
                </a:solidFill>
                <a:latin typeface="Raleway" charset="0"/>
              </a:rPr>
              <a:t>National Research Council of Italy</a:t>
            </a:r>
          </a:p>
          <a:p>
            <a:pPr algn="ctr"/>
            <a:r>
              <a:rPr lang="en-US" sz="2400" dirty="0">
                <a:solidFill>
                  <a:srgbClr val="0068AC"/>
                </a:solidFill>
                <a:latin typeface="Raleway" charset="0"/>
              </a:rPr>
              <a:t>ESFRI Vice-Chair </a:t>
            </a:r>
          </a:p>
          <a:p>
            <a:pPr algn="ctr"/>
            <a:r>
              <a:rPr lang="en-US" dirty="0">
                <a:solidFill>
                  <a:srgbClr val="0068AC"/>
                </a:solidFill>
                <a:latin typeface="Raleway" charset="0"/>
              </a:rPr>
              <a:t>gelsomina.pappalardo@cnr.it</a:t>
            </a:r>
            <a:endParaRPr lang="it-IT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44175D-706C-C4ED-B8D5-FE95947AB042}"/>
              </a:ext>
            </a:extLst>
          </p:cNvPr>
          <p:cNvSpPr txBox="1"/>
          <p:nvPr/>
        </p:nvSpPr>
        <p:spPr>
          <a:xfrm>
            <a:off x="6268720" y="572705"/>
            <a:ext cx="5557520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US" sz="4000" b="1" dirty="0">
              <a:solidFill>
                <a:srgbClr val="0068AC"/>
              </a:solidFill>
              <a:latin typeface="Raleway" charset="0"/>
            </a:endParaRPr>
          </a:p>
          <a:p>
            <a:pPr algn="ctr"/>
            <a:endParaRPr lang="en-US" sz="4000" b="1" dirty="0">
              <a:solidFill>
                <a:srgbClr val="0068AC"/>
              </a:solidFill>
              <a:latin typeface="Raleway" charset="0"/>
            </a:endParaRPr>
          </a:p>
          <a:p>
            <a:pPr algn="ctr"/>
            <a:r>
              <a:rPr lang="en-US" sz="4000" b="1" dirty="0">
                <a:solidFill>
                  <a:srgbClr val="0068AC"/>
                </a:solidFill>
                <a:latin typeface="Raleway" charset="0"/>
              </a:rPr>
              <a:t>ESFRI LANDSCAPE ANALYSIS</a:t>
            </a:r>
          </a:p>
          <a:p>
            <a:pPr algn="ctr"/>
            <a:r>
              <a:rPr lang="en-US" sz="4000" b="1" dirty="0">
                <a:solidFill>
                  <a:srgbClr val="0068AC"/>
                </a:solidFill>
                <a:latin typeface="Raleway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2876559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cerchio, Carattere&#10;&#10;Descrizione generata automaticamente">
            <a:extLst>
              <a:ext uri="{FF2B5EF4-FFF2-40B4-BE49-F238E27FC236}">
                <a16:creationId xmlns:a16="http://schemas.microsoft.com/office/drawing/2014/main" id="{C2888425-84FE-1B4B-49A0-0742B00291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 t="6694" r="5226" b="4758"/>
          <a:stretch/>
        </p:blipFill>
        <p:spPr>
          <a:xfrm>
            <a:off x="122164" y="40683"/>
            <a:ext cx="4502551" cy="3310361"/>
          </a:xfrm>
          <a:prstGeom prst="rect">
            <a:avLst/>
          </a:prstGeom>
        </p:spPr>
      </p:pic>
      <p:pic>
        <p:nvPicPr>
          <p:cNvPr id="6" name="Immagine 5" descr="Immagine che contiene testo, schermata, cerchio, Carattere&#10;&#10;Descrizione generata automaticamente">
            <a:extLst>
              <a:ext uri="{FF2B5EF4-FFF2-40B4-BE49-F238E27FC236}">
                <a16:creationId xmlns:a16="http://schemas.microsoft.com/office/drawing/2014/main" id="{47517A7D-8FF7-288B-807F-5C1D40061E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" t="11650" r="9965" b="11309"/>
          <a:stretch/>
        </p:blipFill>
        <p:spPr>
          <a:xfrm>
            <a:off x="2069870" y="3358692"/>
            <a:ext cx="4026130" cy="273263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E35BB094-FC13-4F3A-389B-AC96E35C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000" b="1" i="0" dirty="0">
                <a:solidFill>
                  <a:srgbClr val="0068AC"/>
                </a:solidFill>
                <a:latin typeface="Raleway" charset="0"/>
                <a:ea typeface="+mn-ea"/>
              </a:rPr>
              <a:t>Section 1 PSE</a:t>
            </a:r>
            <a:endParaRPr lang="it-IT" altLang="en-US" sz="4000" b="1" i="0" dirty="0">
              <a:solidFill>
                <a:srgbClr val="0068AC"/>
              </a:solidFill>
              <a:latin typeface="Raleway" charset="0"/>
              <a:ea typeface="+mn-ea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EDF7EE-A6FA-D0CA-E27B-C3B7FD1248D5}"/>
              </a:ext>
            </a:extLst>
          </p:cNvPr>
          <p:cNvSpPr txBox="1"/>
          <p:nvPr/>
        </p:nvSpPr>
        <p:spPr>
          <a:xfrm>
            <a:off x="1613646" y="6080710"/>
            <a:ext cx="10134658" cy="646331"/>
          </a:xfrm>
          <a:prstGeom prst="rect">
            <a:avLst/>
          </a:prstGeom>
          <a:noFill/>
          <a:ln>
            <a:solidFill>
              <a:srgbClr val="0A64AB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68AC"/>
                </a:solidFill>
                <a:latin typeface="Raleway" charset="0"/>
              </a:rPr>
              <a:t>12 Landmarks (CTA, ELI, ELT, EMFL, ESRF, ESS, Eu XFEL, FAIR, HL-LHC, ILL, SKAO, SPIRAL2) and 4 Projects (EST, ET, </a:t>
            </a:r>
            <a:r>
              <a:rPr lang="it-IT" b="1" dirty="0" err="1">
                <a:solidFill>
                  <a:srgbClr val="0068AC"/>
                </a:solidFill>
                <a:latin typeface="Raleway" charset="0"/>
              </a:rPr>
              <a:t>EuPRAXIA</a:t>
            </a:r>
            <a:r>
              <a:rPr lang="it-IT" b="1" dirty="0">
                <a:solidFill>
                  <a:srgbClr val="0068AC"/>
                </a:solidFill>
                <a:latin typeface="Raleway" charset="0"/>
              </a:rPr>
              <a:t>,  KM3Net 2.0)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6C26769-A867-2CE0-FF8C-F53E0E97E6C8}"/>
              </a:ext>
            </a:extLst>
          </p:cNvPr>
          <p:cNvSpPr/>
          <p:nvPr/>
        </p:nvSpPr>
        <p:spPr>
          <a:xfrm>
            <a:off x="4185920" y="6403876"/>
            <a:ext cx="7681871" cy="45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Conference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Research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Infrastructures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| </a:t>
            </a:r>
            <a:r>
              <a:rPr lang="it-IT" sz="1200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4-5 June 2024, </a:t>
            </a:r>
            <a:r>
              <a:rPr lang="it-IT" sz="1200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Brussels</a:t>
            </a:r>
            <a:endParaRPr lang="it-IT" sz="1200" dirty="0">
              <a:solidFill>
                <a:srgbClr val="0068AC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0" name="Immagine 9" descr="Immagine che contiene testo, cerchio, schermata, Carattere&#10;&#10;Descrizione generata automaticamente">
            <a:extLst>
              <a:ext uri="{FF2B5EF4-FFF2-40B4-BE49-F238E27FC236}">
                <a16:creationId xmlns:a16="http://schemas.microsoft.com/office/drawing/2014/main" id="{BE903117-FFDC-7406-B7A5-7B2DF99BE3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3889" r="351"/>
          <a:stretch/>
        </p:blipFill>
        <p:spPr>
          <a:xfrm>
            <a:off x="7036591" y="721239"/>
            <a:ext cx="4831200" cy="367597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B0F7E0-724B-7CA4-17DC-94561979980A}"/>
              </a:ext>
            </a:extLst>
          </p:cNvPr>
          <p:cNvSpPr txBox="1"/>
          <p:nvPr/>
        </p:nvSpPr>
        <p:spPr>
          <a:xfrm>
            <a:off x="4525701" y="898276"/>
            <a:ext cx="2928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the PSE </a:t>
            </a:r>
            <a:r>
              <a:rPr lang="fr-FR" sz="2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domain</a:t>
            </a:r>
            <a:r>
              <a:rPr lang="fr-FR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Europe </a:t>
            </a:r>
            <a:r>
              <a:rPr lang="fr-FR" sz="2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fr-FR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presently</a:t>
            </a:r>
            <a:r>
              <a:rPr lang="fr-FR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at the </a:t>
            </a:r>
            <a:r>
              <a:rPr lang="fr-FR" sz="2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forefront</a:t>
            </a:r>
            <a:r>
              <a:rPr lang="fr-FR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</a:t>
            </a:r>
            <a:r>
              <a:rPr lang="fr-FR" sz="2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research</a:t>
            </a:r>
            <a:r>
              <a:rPr lang="fr-FR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</a:t>
            </a:r>
            <a:r>
              <a:rPr lang="fr-FR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world-</a:t>
            </a:r>
            <a:r>
              <a:rPr lang="fr-FR" sz="2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leading</a:t>
            </a:r>
            <a:r>
              <a:rPr lang="fr-FR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Research</a:t>
            </a:r>
            <a:r>
              <a:rPr lang="fr-FR" sz="2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Infrastructures.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A33FF46-EC43-4BC0-584A-A995B9EDB7A9}"/>
              </a:ext>
            </a:extLst>
          </p:cNvPr>
          <p:cNvSpPr txBox="1"/>
          <p:nvPr/>
        </p:nvSpPr>
        <p:spPr>
          <a:xfrm>
            <a:off x="6485563" y="4593291"/>
            <a:ext cx="53822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Europe </a:t>
            </a:r>
            <a:r>
              <a:rPr lang="de-CH" sz="22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de-CH" sz="2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CH" sz="2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secure</a:t>
            </a:r>
            <a:r>
              <a:rPr lang="de-CH" sz="2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adequate</a:t>
            </a:r>
            <a:r>
              <a:rPr lang="de-CH" sz="2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CH" sz="22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de-CH" sz="2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funding</a:t>
            </a:r>
            <a:r>
              <a:rPr lang="de-CH" sz="2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CH" sz="2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CH" sz="2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proper </a:t>
            </a:r>
            <a:r>
              <a:rPr lang="de-CH" sz="22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operation</a:t>
            </a:r>
            <a:r>
              <a:rPr lang="de-CH" sz="2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CH" sz="22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maintenance</a:t>
            </a:r>
            <a:r>
              <a:rPr lang="de-CH" sz="2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e-CH" sz="22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de-CH" sz="2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CH" sz="2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Research </a:t>
            </a:r>
            <a:r>
              <a:rPr lang="de-CH" sz="22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Infrastructures</a:t>
            </a:r>
            <a:r>
              <a:rPr lang="de-CH" sz="22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it-IT" sz="22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0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E35BB094-FC13-4F3A-389B-AC96E35C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000" b="1" i="0" dirty="0">
                <a:solidFill>
                  <a:srgbClr val="0068AC"/>
                </a:solidFill>
                <a:latin typeface="Raleway" charset="0"/>
                <a:ea typeface="+mn-ea"/>
              </a:rPr>
              <a:t>Section 1 SSH</a:t>
            </a:r>
            <a:endParaRPr lang="it-IT" altLang="en-US" sz="4000" b="1" i="0" dirty="0">
              <a:solidFill>
                <a:srgbClr val="0068AC"/>
              </a:solidFill>
              <a:latin typeface="Raleway" charset="0"/>
              <a:ea typeface="+mn-ea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35570DA-C768-00A7-A5AE-76584FD4FC20}"/>
              </a:ext>
            </a:extLst>
          </p:cNvPr>
          <p:cNvSpPr txBox="1"/>
          <p:nvPr/>
        </p:nvSpPr>
        <p:spPr>
          <a:xfrm>
            <a:off x="1650669" y="5757545"/>
            <a:ext cx="10217122" cy="646331"/>
          </a:xfrm>
          <a:prstGeom prst="rect">
            <a:avLst/>
          </a:prstGeom>
          <a:noFill/>
          <a:ln>
            <a:solidFill>
              <a:srgbClr val="0A64AB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68AC"/>
                </a:solidFill>
                <a:latin typeface="Raleway" charset="0"/>
              </a:rPr>
              <a:t>5 Landmarks (CESSDA, CLARIN, DARIAH, ESS ERIC, SHARE) and 6 Projects (E-RIHS, EHRI, GGP, GUIDE, OPERAS, RESILIENCE)</a:t>
            </a:r>
          </a:p>
        </p:txBody>
      </p:sp>
      <p:pic>
        <p:nvPicPr>
          <p:cNvPr id="4" name="Immagine 3" descr="Immagine che contiene testo, cerchio, schermata, Carattere&#10;&#10;Descrizione generata automaticamente">
            <a:extLst>
              <a:ext uri="{FF2B5EF4-FFF2-40B4-BE49-F238E27FC236}">
                <a16:creationId xmlns:a16="http://schemas.microsoft.com/office/drawing/2014/main" id="{ACF2DC56-24B9-18AB-8E88-DAF665D894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0"/>
          <a:stretch/>
        </p:blipFill>
        <p:spPr>
          <a:xfrm>
            <a:off x="6804732" y="918869"/>
            <a:ext cx="5063059" cy="4178437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B42CB3AD-E3CE-0ECF-FD72-C4F03E8FF352}"/>
              </a:ext>
            </a:extLst>
          </p:cNvPr>
          <p:cNvSpPr/>
          <p:nvPr/>
        </p:nvSpPr>
        <p:spPr>
          <a:xfrm>
            <a:off x="4185920" y="6403876"/>
            <a:ext cx="7681871" cy="45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Conference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Research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Infrastructures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| </a:t>
            </a:r>
            <a:r>
              <a:rPr lang="it-IT" sz="1200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4-5 June 2024, </a:t>
            </a:r>
            <a:r>
              <a:rPr lang="it-IT" sz="1200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Brussels</a:t>
            </a:r>
            <a:endParaRPr lang="it-IT" sz="1200" dirty="0">
              <a:solidFill>
                <a:srgbClr val="0068AC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BE8224-71C1-A071-BBBD-DF2B649B690C}"/>
              </a:ext>
            </a:extLst>
          </p:cNvPr>
          <p:cNvSpPr txBox="1"/>
          <p:nvPr/>
        </p:nvSpPr>
        <p:spPr>
          <a:xfrm>
            <a:off x="1650669" y="912822"/>
            <a:ext cx="535657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The SSH RIs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cover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a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wide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range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of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academic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disciplines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,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which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help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us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to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understand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ourselves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,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others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, and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the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human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societies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around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us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. </a:t>
            </a:r>
          </a:p>
          <a:p>
            <a:endParaRPr lang="de-CH" kern="0" dirty="0">
              <a:solidFill>
                <a:srgbClr val="002060"/>
              </a:solidFill>
              <a:highlight>
                <a:srgbClr val="FFFF00"/>
              </a:highlight>
              <a:latin typeface="Aptos" panose="020B0004020202020204" pitchFamily="34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RIs in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the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SSH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domain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are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evolving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in a fast-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changing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context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,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where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the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impact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of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technology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has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major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effects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. </a:t>
            </a:r>
          </a:p>
          <a:p>
            <a:endParaRPr lang="de-CH" sz="2200" dirty="0">
              <a:solidFill>
                <a:srgbClr val="002060"/>
              </a:solidFill>
              <a:latin typeface="Calibri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Level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of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funding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is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critical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new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technological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requirements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imposed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by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very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large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data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and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models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access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to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high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performance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computing</a:t>
            </a:r>
            <a:endParaRPr lang="it-IT" sz="2200" dirty="0">
              <a:solidFill>
                <a:srgbClr val="002060"/>
              </a:solidFill>
              <a:latin typeface="Calibri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8200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E35BB094-FC13-4F3A-389B-AC96E35C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000" b="1" i="0" dirty="0">
                <a:solidFill>
                  <a:srgbClr val="0068AC"/>
                </a:solidFill>
                <a:latin typeface="Raleway" charset="0"/>
                <a:ea typeface="+mn-ea"/>
              </a:rPr>
              <a:t>Section 2</a:t>
            </a:r>
            <a:endParaRPr lang="it-IT" altLang="en-US" sz="4000" b="1" i="0" dirty="0">
              <a:solidFill>
                <a:srgbClr val="0068AC"/>
              </a:solidFill>
              <a:latin typeface="Raleway" charset="0"/>
              <a:ea typeface="+mn-ea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42CB3AD-E3CE-0ECF-FD72-C4F03E8FF352}"/>
              </a:ext>
            </a:extLst>
          </p:cNvPr>
          <p:cNvSpPr/>
          <p:nvPr/>
        </p:nvSpPr>
        <p:spPr>
          <a:xfrm>
            <a:off x="4185920" y="6403876"/>
            <a:ext cx="7681871" cy="45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Conference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Research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Infrastructures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| </a:t>
            </a:r>
            <a:r>
              <a:rPr lang="it-IT" sz="1200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4-5 June 2024, </a:t>
            </a:r>
            <a:r>
              <a:rPr lang="it-IT" sz="1200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Brussels</a:t>
            </a:r>
            <a:endParaRPr lang="it-IT" sz="1200" dirty="0">
              <a:solidFill>
                <a:srgbClr val="0068AC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175B5B-2D7E-0E7E-F5BB-AC73EEC2E3B5}"/>
              </a:ext>
            </a:extLst>
          </p:cNvPr>
          <p:cNvSpPr txBox="1"/>
          <p:nvPr/>
        </p:nvSpPr>
        <p:spPr>
          <a:xfrm>
            <a:off x="1747777" y="706338"/>
            <a:ext cx="10120013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The RIs landscape is evolving rapidly, influenced by a confluence of trends in scientific and technological advances, funding mechanisms, collaborative approaches, governance and human resources, and ecosystem integration. </a:t>
            </a:r>
            <a:r>
              <a:rPr lang="en-GB" sz="24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</a:p>
          <a:p>
            <a:endParaRPr lang="en-GB" sz="2400" dirty="0">
              <a:solidFill>
                <a:srgbClr val="002060"/>
              </a:solidFill>
              <a:latin typeface="Calibri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AI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revolution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: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transforming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research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across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domains</a:t>
            </a:r>
            <a:endParaRPr lang="it-IT" sz="2600" u="sng" dirty="0">
              <a:solidFill>
                <a:srgbClr val="002060"/>
              </a:solidFill>
              <a:latin typeface="Calibri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Digitalisation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: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the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new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pulse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of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Ris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Aligning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EU, national, and regional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funding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: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the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challenge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of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coordination</a:t>
            </a:r>
            <a:endParaRPr lang="de-CH" sz="2600" u="sng" dirty="0">
              <a:solidFill>
                <a:srgbClr val="002060"/>
              </a:solidFill>
              <a:latin typeface="Calibri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Balancing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services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for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basic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and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applied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research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: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distribution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of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resources</a:t>
            </a:r>
            <a:endParaRPr lang="it-IT" sz="2600" u="sng" dirty="0">
              <a:solidFill>
                <a:srgbClr val="002060"/>
              </a:solidFill>
              <a:latin typeface="Calibri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Fostering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collaborative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service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models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: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interdisciplinary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and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cross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-domain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challenges</a:t>
            </a:r>
            <a:endParaRPr lang="it-IT" sz="2600" u="sng" dirty="0">
              <a:solidFill>
                <a:srgbClr val="002060"/>
              </a:solidFill>
              <a:latin typeface="Calibri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Sustainability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of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long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-term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funding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: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ensuring</a:t>
            </a:r>
            <a:r>
              <a:rPr lang="de-CH" sz="2600" u="sng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600" u="sng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continuity</a:t>
            </a:r>
            <a:endParaRPr lang="it-IT" sz="2600" u="sng" dirty="0"/>
          </a:p>
        </p:txBody>
      </p:sp>
    </p:spTree>
    <p:extLst>
      <p:ext uri="{BB962C8B-B14F-4D97-AF65-F5344CB8AC3E}">
        <p14:creationId xmlns:p14="http://schemas.microsoft.com/office/powerpoint/2010/main" val="3797277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D803931-E6E4-D7DB-55A9-A8BD04962CFE}"/>
              </a:ext>
            </a:extLst>
          </p:cNvPr>
          <p:cNvSpPr/>
          <p:nvPr/>
        </p:nvSpPr>
        <p:spPr>
          <a:xfrm>
            <a:off x="4185920" y="6403876"/>
            <a:ext cx="7681871" cy="45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Conference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Research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Infrastructures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| </a:t>
            </a:r>
            <a:r>
              <a:rPr lang="it-IT" sz="1200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4-5 June 2024, </a:t>
            </a:r>
            <a:r>
              <a:rPr lang="it-IT" sz="1200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Brussels</a:t>
            </a:r>
            <a:endParaRPr lang="it-IT" sz="1200" dirty="0">
              <a:solidFill>
                <a:srgbClr val="0068AC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8494BA7-8352-3D21-1E71-F41452BBAF80}"/>
              </a:ext>
            </a:extLst>
          </p:cNvPr>
          <p:cNvSpPr txBox="1"/>
          <p:nvPr/>
        </p:nvSpPr>
        <p:spPr>
          <a:xfrm>
            <a:off x="1851950" y="1012954"/>
            <a:ext cx="98732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ESFRI RIs Landscape Analysis 2024 reflects a dynamic and responsive approach to the needs of the European research ecosystem. </a:t>
            </a:r>
          </a:p>
          <a:p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dynamic evolution needs strategic alignment, interoperability, openness, digital transformation adaptability, engagement with societal challenges, and support for cross-domain research.</a:t>
            </a:r>
          </a:p>
          <a:p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ESFRI will actively follow this dynamic to guide the development of research infrastructures and contribute to the European competitiveness in the global scientific landscape.</a:t>
            </a:r>
            <a:endParaRPr lang="it-IT" sz="28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B53B73AA-DF46-15ED-4438-CBFFE12F9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000" b="1" i="0" dirty="0">
                <a:solidFill>
                  <a:srgbClr val="0068AC"/>
                </a:solidFill>
                <a:latin typeface="Raleway" charset="0"/>
                <a:ea typeface="+mn-ea"/>
              </a:rPr>
              <a:t>Concluding remarks</a:t>
            </a:r>
            <a:endParaRPr lang="it-IT" altLang="en-US" sz="4000" b="1" i="0" dirty="0">
              <a:solidFill>
                <a:srgbClr val="0068AC"/>
              </a:solidFill>
              <a:latin typeface="Raleway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48753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5FCA67FB-AD6E-279A-826B-55535D5EC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20" y="0"/>
            <a:ext cx="8117840" cy="349914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7EDEE93-4CCB-8AB4-4213-95B3E5347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8" t="25705"/>
          <a:stretch/>
        </p:blipFill>
        <p:spPr>
          <a:xfrm>
            <a:off x="7904479" y="3522062"/>
            <a:ext cx="3088641" cy="311383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F2629B9-FB58-88FD-10F8-BD6F2CB62C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3" r="5750"/>
          <a:stretch/>
        </p:blipFill>
        <p:spPr>
          <a:xfrm>
            <a:off x="111760" y="3839112"/>
            <a:ext cx="6817360" cy="279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03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6080" y="6315959"/>
            <a:ext cx="7681871" cy="45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0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Conference </a:t>
            </a:r>
            <a:r>
              <a:rPr lang="it-IT" sz="20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Research</a:t>
            </a:r>
            <a:r>
              <a:rPr lang="it-IT" sz="20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it-IT" sz="20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Infrastructures</a:t>
            </a:r>
            <a:r>
              <a:rPr lang="it-IT" sz="20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| </a:t>
            </a:r>
            <a:r>
              <a:rPr lang="it-IT" sz="1600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4-5 June 2024, </a:t>
            </a:r>
            <a:r>
              <a:rPr lang="it-IT" sz="1600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Brussels</a:t>
            </a:r>
            <a:endParaRPr lang="it-IT" sz="1600" dirty="0">
              <a:solidFill>
                <a:srgbClr val="0068AC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AABD0BA7-13D4-FCB0-F1F6-C8D8A5595A49}"/>
              </a:ext>
            </a:extLst>
          </p:cNvPr>
          <p:cNvSpPr txBox="1">
            <a:spLocks/>
          </p:cNvSpPr>
          <p:nvPr/>
        </p:nvSpPr>
        <p:spPr>
          <a:xfrm>
            <a:off x="914400" y="2505647"/>
            <a:ext cx="10363200" cy="1062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8A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Thank you!</a:t>
            </a:r>
            <a:endParaRPr lang="it-IT" dirty="0"/>
          </a:p>
        </p:txBody>
      </p: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E94741D0-31B5-43C0-FEAE-CA6E6B14CF54}"/>
              </a:ext>
            </a:extLst>
          </p:cNvPr>
          <p:cNvCxnSpPr/>
          <p:nvPr/>
        </p:nvCxnSpPr>
        <p:spPr>
          <a:xfrm>
            <a:off x="4075290" y="3556976"/>
            <a:ext cx="4095044" cy="0"/>
          </a:xfrm>
          <a:prstGeom prst="line">
            <a:avLst/>
          </a:prstGeom>
          <a:ln w="28575">
            <a:solidFill>
              <a:srgbClr val="006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9">
            <a:extLst>
              <a:ext uri="{FF2B5EF4-FFF2-40B4-BE49-F238E27FC236}">
                <a16:creationId xmlns:a16="http://schemas.microsoft.com/office/drawing/2014/main" id="{597CDFED-0014-396C-7717-36CD5D351C7C}"/>
              </a:ext>
            </a:extLst>
          </p:cNvPr>
          <p:cNvSpPr txBox="1">
            <a:spLocks/>
          </p:cNvSpPr>
          <p:nvPr/>
        </p:nvSpPr>
        <p:spPr>
          <a:xfrm>
            <a:off x="941212" y="3568550"/>
            <a:ext cx="10363200" cy="1062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68AC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it-IT" sz="2000" dirty="0">
              <a:solidFill>
                <a:srgbClr val="0067AC"/>
              </a:solidFill>
              <a:ea typeface="+mn-ea"/>
              <a:cs typeface="+mn-cs"/>
            </a:endParaRPr>
          </a:p>
          <a:p>
            <a:pPr algn="ctr" rtl="0" fontAlgn="base"/>
            <a:r>
              <a:rPr lang="it-IT" sz="1800" b="0" i="0" u="sng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2"/>
              </a:rPr>
              <a:t>https://landscape2024.esfri.eu/</a:t>
            </a:r>
            <a:endParaRPr lang="it-IT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ctr" rtl="0" fontAlgn="base"/>
            <a:endParaRPr lang="it-IT" sz="1800" b="0" i="0" u="sng" dirty="0">
              <a:solidFill>
                <a:srgbClr val="0000FF"/>
              </a:solidFill>
              <a:effectLst/>
              <a:highlight>
                <a:srgbClr val="FFFFFF"/>
              </a:highlight>
              <a:latin typeface="Aptos" panose="020B0004020202020204" pitchFamily="34" charset="0"/>
              <a:hlinkClick r:id="rId3"/>
            </a:endParaRPr>
          </a:p>
          <a:p>
            <a:pPr algn="ctr" rtl="0" fontAlgn="base"/>
            <a:r>
              <a:rPr lang="it-IT" sz="1800" b="0" i="0" u="sng" dirty="0"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  <a:hlinkClick r:id="rId3"/>
              </a:rPr>
              <a:t>https://ri-portfolio.esfri.eu/</a:t>
            </a:r>
            <a:endParaRPr lang="it-IT" sz="1800" b="0" i="0" dirty="0">
              <a:solidFill>
                <a:srgbClr val="0000FF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94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E35BB094-FC13-4F3A-389B-AC96E35C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000" b="1" i="0" dirty="0">
                <a:solidFill>
                  <a:srgbClr val="0068AC"/>
                </a:solidFill>
                <a:latin typeface="Raleway" charset="0"/>
                <a:ea typeface="+mn-ea"/>
              </a:rPr>
              <a:t>ESFRI Landscape Analysis </a:t>
            </a:r>
            <a:endParaRPr lang="it-IT" altLang="en-US" sz="4000" b="1" i="0" dirty="0">
              <a:solidFill>
                <a:srgbClr val="0068AC"/>
              </a:solidFill>
              <a:latin typeface="Raleway" charset="0"/>
              <a:ea typeface="+mn-ea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DB09213-FD7A-FF1B-BA28-811F48825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1164324"/>
            <a:ext cx="9875520" cy="209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algn="just" eaLnBrk="1" hangingPunct="1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Since 2016, ESFRI has introduced the Landscape Analysis in its Roadmaps, providing an overview of the European Research Infrastructure (RI) ecosystem, identifying key RIs and their global positioning.</a:t>
            </a:r>
            <a:endParaRPr lang="it-IT" sz="28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57150" lvl="1" algn="just">
              <a:spcBef>
                <a:spcPts val="600"/>
              </a:spcBef>
              <a:defRPr/>
            </a:pPr>
            <a:endParaRPr lang="en-GB" sz="22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57150" lvl="1" algn="just">
              <a:spcBef>
                <a:spcPts val="600"/>
              </a:spcBef>
              <a:defRPr/>
            </a:pPr>
            <a:endParaRPr lang="en-GB" sz="22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57150" lvl="1" algn="just">
              <a:spcBef>
                <a:spcPts val="600"/>
              </a:spcBef>
              <a:defRPr/>
            </a:pPr>
            <a:endParaRPr lang="en-GB" sz="22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57150" lvl="1" algn="just">
              <a:spcBef>
                <a:spcPts val="600"/>
              </a:spcBef>
              <a:defRPr/>
            </a:pPr>
            <a:endParaRPr lang="en-GB" sz="22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57150" lvl="1" algn="just">
              <a:spcBef>
                <a:spcPts val="600"/>
              </a:spcBef>
              <a:defRPr/>
            </a:pPr>
            <a:endParaRPr lang="en-GB" sz="22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5ECC737-0436-1B33-B1E8-BDF7D3734786}"/>
              </a:ext>
            </a:extLst>
          </p:cNvPr>
          <p:cNvGrpSpPr/>
          <p:nvPr/>
        </p:nvGrpSpPr>
        <p:grpSpPr>
          <a:xfrm>
            <a:off x="2893795" y="3263821"/>
            <a:ext cx="7138319" cy="2773825"/>
            <a:chOff x="2893795" y="3263821"/>
            <a:chExt cx="7138319" cy="2773825"/>
          </a:xfrm>
        </p:grpSpPr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9859A63D-3FE8-E083-9B8E-44A2A6EF5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795" y="3263821"/>
              <a:ext cx="1519234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Immagine 16">
              <a:extLst>
                <a:ext uri="{FF2B5EF4-FFF2-40B4-BE49-F238E27FC236}">
                  <a16:creationId xmlns:a16="http://schemas.microsoft.com/office/drawing/2014/main" id="{7FE71469-1548-E2CC-2A16-EB20BA107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371" y="3407272"/>
              <a:ext cx="1519200" cy="216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">
              <a:extLst>
                <a:ext uri="{FF2B5EF4-FFF2-40B4-BE49-F238E27FC236}">
                  <a16:creationId xmlns:a16="http://schemas.microsoft.com/office/drawing/2014/main" id="{1C5BE163-2DF5-31DA-3406-9E798A819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2914" y="3554273"/>
              <a:ext cx="1519200" cy="2155031"/>
            </a:xfrm>
            <a:prstGeom prst="rect">
              <a:avLst/>
            </a:prstGeom>
          </p:spPr>
        </p:pic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6974A2F0-629E-A0C4-D3C4-15033DCD49FC}"/>
                </a:ext>
              </a:extLst>
            </p:cNvPr>
            <p:cNvSpPr txBox="1"/>
            <p:nvPr/>
          </p:nvSpPr>
          <p:spPr>
            <a:xfrm>
              <a:off x="3324563" y="5668314"/>
              <a:ext cx="683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rgbClr val="002060"/>
                  </a:solidFill>
                  <a:ea typeface="ＭＳ Ｐゴシック" panose="020B0600070205080204" pitchFamily="34" charset="-128"/>
                </a:rPr>
                <a:t>2016</a:t>
              </a:r>
              <a:endParaRPr lang="it-IT" dirty="0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4CDE65B4-2A7C-22B9-5445-C6A5AD98362E}"/>
                </a:ext>
              </a:extLst>
            </p:cNvPr>
            <p:cNvSpPr txBox="1"/>
            <p:nvPr/>
          </p:nvSpPr>
          <p:spPr>
            <a:xfrm>
              <a:off x="6119117" y="5668314"/>
              <a:ext cx="683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rgbClr val="002060"/>
                  </a:solidFill>
                  <a:ea typeface="ＭＳ Ｐゴシック" panose="020B0600070205080204" pitchFamily="34" charset="-128"/>
                </a:rPr>
                <a:t>2018</a:t>
              </a:r>
              <a:endParaRPr lang="it-IT" dirty="0"/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251E41B-8291-955B-55A5-ECC3D67DEA5A}"/>
                </a:ext>
              </a:extLst>
            </p:cNvPr>
            <p:cNvSpPr txBox="1"/>
            <p:nvPr/>
          </p:nvSpPr>
          <p:spPr>
            <a:xfrm>
              <a:off x="8913672" y="5668314"/>
              <a:ext cx="683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>
                  <a:solidFill>
                    <a:srgbClr val="002060"/>
                  </a:solidFill>
                  <a:ea typeface="ＭＳ Ｐゴシック" panose="020B0600070205080204" pitchFamily="34" charset="-128"/>
                </a:rPr>
                <a:t>2021</a:t>
              </a:r>
              <a:endParaRPr lang="it-IT" dirty="0"/>
            </a:p>
          </p:txBody>
        </p:sp>
      </p:grpSp>
      <p:sp>
        <p:nvSpPr>
          <p:cNvPr id="2" name="Rectangle 6">
            <a:extLst>
              <a:ext uri="{FF2B5EF4-FFF2-40B4-BE49-F238E27FC236}">
                <a16:creationId xmlns:a16="http://schemas.microsoft.com/office/drawing/2014/main" id="{06BB6845-A67F-9F08-109C-05EA6548F45A}"/>
              </a:ext>
            </a:extLst>
          </p:cNvPr>
          <p:cNvSpPr/>
          <p:nvPr/>
        </p:nvSpPr>
        <p:spPr>
          <a:xfrm>
            <a:off x="4185920" y="6403876"/>
            <a:ext cx="7681871" cy="45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Conference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Research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Infrastructures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| </a:t>
            </a:r>
            <a:r>
              <a:rPr lang="it-IT" sz="1200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4-5 June 2024, </a:t>
            </a:r>
            <a:r>
              <a:rPr lang="it-IT" sz="1200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Brussels</a:t>
            </a:r>
            <a:endParaRPr lang="it-IT" sz="1200" dirty="0">
              <a:solidFill>
                <a:srgbClr val="0068AC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456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E35BB094-FC13-4F3A-389B-AC96E35C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000" b="1" i="0" dirty="0">
                <a:solidFill>
                  <a:srgbClr val="0068AC"/>
                </a:solidFill>
                <a:latin typeface="Raleway" charset="0"/>
                <a:ea typeface="+mn-ea"/>
              </a:rPr>
              <a:t>ESFRI Landscape Analysis 2024</a:t>
            </a:r>
            <a:endParaRPr lang="it-IT" altLang="en-US" sz="4000" b="1" i="0" dirty="0">
              <a:solidFill>
                <a:srgbClr val="0068AC"/>
              </a:solidFill>
              <a:latin typeface="Raleway" charset="0"/>
              <a:ea typeface="+mn-ea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DB09213-FD7A-FF1B-BA28-811F48825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1164324"/>
            <a:ext cx="9875520" cy="209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The ESFRI Landscape Analysis 2024 presents three main novelties:</a:t>
            </a:r>
            <a:endParaRPr lang="it-IT" sz="28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457200" lvl="0" indent="-457200" algn="l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It is the first Landscape Analysis report to be decoupled from the Roadmap, providing the framework and the rationale for the next ESFRI Roadmap;</a:t>
            </a:r>
            <a:endParaRPr lang="it-IT" sz="28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457200" lvl="0" indent="-457200" algn="l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It includes the first version of the ESFRI RIs Portfolio, developed as an online tool to ensure up-to-date and readily usable information about all ESFRI RIs;</a:t>
            </a:r>
            <a:endParaRPr lang="it-IT" sz="28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457200" lvl="0" indent="-457200" algn="l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For the first time, the analysis was also based on input directly from key stakeholders.</a:t>
            </a:r>
            <a:endParaRPr lang="en-GB" sz="28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55059127-A3C6-B810-771A-C4E5E0D928E9}"/>
              </a:ext>
            </a:extLst>
          </p:cNvPr>
          <p:cNvSpPr/>
          <p:nvPr/>
        </p:nvSpPr>
        <p:spPr>
          <a:xfrm>
            <a:off x="4185920" y="6403876"/>
            <a:ext cx="7681871" cy="45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Conference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Research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Infrastructures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| </a:t>
            </a:r>
            <a:r>
              <a:rPr lang="it-IT" sz="1200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4-5 June 2024, </a:t>
            </a:r>
            <a:r>
              <a:rPr lang="it-IT" sz="1200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Brussels</a:t>
            </a:r>
            <a:endParaRPr lang="it-IT" sz="1200" dirty="0">
              <a:solidFill>
                <a:srgbClr val="0068AC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97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E35BB094-FC13-4F3A-389B-AC96E35C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000" b="1" i="0" dirty="0">
                <a:solidFill>
                  <a:srgbClr val="0068AC"/>
                </a:solidFill>
                <a:latin typeface="Raleway" charset="0"/>
                <a:ea typeface="+mn-ea"/>
              </a:rPr>
              <a:t>ESFRI Landscape Analysis 2024</a:t>
            </a:r>
            <a:endParaRPr lang="it-IT" altLang="en-US" sz="4000" b="1" i="0" dirty="0">
              <a:solidFill>
                <a:srgbClr val="0068AC"/>
              </a:solidFill>
              <a:latin typeface="Raleway" charset="0"/>
              <a:ea typeface="+mn-ea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DB09213-FD7A-FF1B-BA28-811F48825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956" y="745957"/>
            <a:ext cx="9875520" cy="523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lvl="0" indent="0" algn="l">
              <a:lnSpc>
                <a:spcPct val="115000"/>
              </a:lnSpc>
              <a:spcAft>
                <a:spcPts val="600"/>
              </a:spcAft>
            </a:pPr>
            <a:r>
              <a:rPr lang="it-IT" sz="26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Input </a:t>
            </a:r>
            <a:r>
              <a:rPr lang="it-IT" sz="26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received</a:t>
            </a:r>
            <a:r>
              <a:rPr lang="it-IT" sz="26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from </a:t>
            </a:r>
          </a:p>
          <a:p>
            <a:pPr lvl="0" algn="l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it-IT" sz="26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RIs</a:t>
            </a:r>
            <a:r>
              <a:rPr lang="it-IT" sz="26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(</a:t>
            </a:r>
            <a:r>
              <a:rPr lang="it-IT" sz="26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not</a:t>
            </a:r>
            <a:r>
              <a:rPr lang="it-IT" sz="26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it-IT" sz="26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only</a:t>
            </a:r>
            <a:r>
              <a:rPr lang="it-IT" sz="26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ESFRI) /</a:t>
            </a:r>
            <a:r>
              <a:rPr lang="it-IT" sz="26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RIs</a:t>
            </a:r>
            <a:r>
              <a:rPr lang="it-IT" sz="26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Clusters</a:t>
            </a:r>
          </a:p>
          <a:p>
            <a:pPr lvl="0" algn="l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it-IT" sz="26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Large </a:t>
            </a:r>
            <a:r>
              <a:rPr lang="it-IT" sz="26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umbrella</a:t>
            </a:r>
            <a:r>
              <a:rPr lang="it-IT" sz="26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it-IT" sz="26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organizations</a:t>
            </a:r>
            <a:r>
              <a:rPr lang="it-IT" sz="26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(15 </a:t>
            </a:r>
            <a:r>
              <a:rPr lang="it-IT" sz="26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published</a:t>
            </a:r>
            <a:r>
              <a:rPr lang="it-IT" sz="26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on the ESFRI website)</a:t>
            </a:r>
          </a:p>
          <a:p>
            <a:pPr lvl="0" algn="l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it-IT" sz="26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Input from </a:t>
            </a:r>
            <a:r>
              <a:rPr lang="it-IT" sz="26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other</a:t>
            </a:r>
            <a:r>
              <a:rPr lang="it-IT" sz="26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stakeholders</a:t>
            </a:r>
          </a:p>
          <a:p>
            <a:pPr lvl="0" algn="l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endParaRPr lang="it-IT" sz="26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57150" lvl="1" algn="just">
              <a:spcBef>
                <a:spcPts val="600"/>
              </a:spcBef>
              <a:defRPr/>
            </a:pPr>
            <a:r>
              <a:rPr lang="en-GB" sz="26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ESFRI LA DG + SWGs + external experts for a total of more the 60 people directly involved in the analysis and in preparing the report</a:t>
            </a:r>
          </a:p>
          <a:p>
            <a:pPr marL="57150" lvl="1" algn="just">
              <a:spcBef>
                <a:spcPts val="600"/>
              </a:spcBef>
              <a:defRPr/>
            </a:pPr>
            <a:r>
              <a:rPr lang="en-GB" sz="26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+ ESFRI Forum for comments and suggestions</a:t>
            </a:r>
          </a:p>
          <a:p>
            <a:pPr marL="57150" lvl="1" algn="just">
              <a:spcBef>
                <a:spcPts val="600"/>
              </a:spcBef>
              <a:defRPr/>
            </a:pPr>
            <a:r>
              <a:rPr lang="en-GB" sz="26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+ RIs and stakeholders</a:t>
            </a:r>
          </a:p>
          <a:p>
            <a:pPr marL="57150" lvl="1" algn="just">
              <a:spcBef>
                <a:spcPts val="600"/>
              </a:spcBef>
              <a:defRPr/>
            </a:pPr>
            <a:endParaRPr lang="en-GB" sz="26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57150" lvl="1" algn="just">
              <a:spcBef>
                <a:spcPts val="600"/>
              </a:spcBef>
              <a:defRPr/>
            </a:pPr>
            <a:r>
              <a:rPr lang="en-GB" sz="2600" u="sng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More than 200 people involved in total</a:t>
            </a:r>
          </a:p>
          <a:p>
            <a:pPr marL="57150" lvl="1" algn="just">
              <a:spcBef>
                <a:spcPts val="600"/>
              </a:spcBef>
              <a:defRPr/>
            </a:pPr>
            <a:endParaRPr lang="en-GB" sz="26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57150" lvl="1" algn="just">
              <a:spcBef>
                <a:spcPts val="600"/>
              </a:spcBef>
              <a:defRPr/>
            </a:pPr>
            <a:endParaRPr lang="en-GB" sz="26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B64DEB62-6EC0-1CC8-B967-04C1DEAF9D69}"/>
              </a:ext>
            </a:extLst>
          </p:cNvPr>
          <p:cNvSpPr/>
          <p:nvPr/>
        </p:nvSpPr>
        <p:spPr>
          <a:xfrm>
            <a:off x="4185920" y="6403876"/>
            <a:ext cx="7681871" cy="45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Conference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Research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Infrastructures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| </a:t>
            </a:r>
            <a:r>
              <a:rPr lang="it-IT" sz="1200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4-5 June 2024, </a:t>
            </a:r>
            <a:r>
              <a:rPr lang="it-IT" sz="1200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Brussels</a:t>
            </a:r>
            <a:endParaRPr lang="it-IT" sz="1200" dirty="0">
              <a:solidFill>
                <a:srgbClr val="0068AC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7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96080" y="6315959"/>
            <a:ext cx="7681871" cy="45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0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Conference </a:t>
            </a:r>
            <a:r>
              <a:rPr lang="it-IT" sz="20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Research</a:t>
            </a:r>
            <a:r>
              <a:rPr lang="it-IT" sz="20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it-IT" sz="20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Infrastructures</a:t>
            </a:r>
            <a:r>
              <a:rPr lang="it-IT" sz="20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| </a:t>
            </a:r>
            <a:r>
              <a:rPr lang="it-IT" sz="1600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4-5 June 2024, </a:t>
            </a:r>
            <a:r>
              <a:rPr lang="it-IT" sz="1600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Brussels</a:t>
            </a:r>
            <a:endParaRPr lang="it-IT" sz="1600" dirty="0">
              <a:solidFill>
                <a:srgbClr val="0068AC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35BB094-FC13-4F3A-389B-AC96E35C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000" b="1" i="0" dirty="0">
                <a:solidFill>
                  <a:srgbClr val="0068AC"/>
                </a:solidFill>
                <a:latin typeface="Raleway" charset="0"/>
                <a:ea typeface="+mn-ea"/>
              </a:rPr>
              <a:t>ESFRI Landscape Analysis 2024</a:t>
            </a:r>
            <a:endParaRPr lang="it-IT" altLang="en-US" sz="4000" b="1" i="0" dirty="0">
              <a:solidFill>
                <a:srgbClr val="0068AC"/>
              </a:solidFill>
              <a:latin typeface="Raleway" charset="0"/>
              <a:ea typeface="+mn-ea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DB09213-FD7A-FF1B-BA28-811F48825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266" y="1025428"/>
            <a:ext cx="9875520" cy="4311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The ESFRI Landscape Analysis Report 2024 includes two main sections: 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Section 1</a:t>
            </a:r>
            <a:r>
              <a:rPr lang="en-US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focuses on each of the six ESFRI Scientific domain (DIGIT, ENE, ENV, H&amp;F, PSE, SSH. 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It includes assessments of the </a:t>
            </a:r>
            <a:r>
              <a:rPr lang="de-CH" sz="24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current</a:t>
            </a:r>
            <a:r>
              <a:rPr lang="de-CH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de-CH" sz="24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status</a:t>
            </a:r>
            <a:r>
              <a:rPr lang="de-CH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, </a:t>
            </a:r>
            <a:r>
              <a:rPr lang="de-CH" sz="24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services</a:t>
            </a:r>
            <a:r>
              <a:rPr lang="de-CH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de-CH" sz="24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offered</a:t>
            </a:r>
            <a:r>
              <a:rPr lang="de-CH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, potential </a:t>
            </a:r>
            <a:r>
              <a:rPr lang="de-CH" sz="24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impact</a:t>
            </a:r>
            <a:r>
              <a:rPr lang="de-CH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, </a:t>
            </a:r>
            <a:r>
              <a:rPr lang="de-CH" sz="24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trends</a:t>
            </a:r>
            <a:r>
              <a:rPr lang="de-CH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, </a:t>
            </a:r>
            <a:r>
              <a:rPr lang="de-CH" sz="24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gaps</a:t>
            </a:r>
            <a:r>
              <a:rPr lang="de-CH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and </a:t>
            </a:r>
            <a:r>
              <a:rPr lang="de-CH" sz="24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needs</a:t>
            </a:r>
            <a:r>
              <a:rPr lang="en-US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identified for each scientific domain as well as </a:t>
            </a:r>
            <a:r>
              <a:rPr lang="de-CH" sz="24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cross</a:t>
            </a:r>
            <a:r>
              <a:rPr lang="de-CH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-domain </a:t>
            </a:r>
            <a:r>
              <a:rPr lang="de-CH" sz="2400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aspects</a:t>
            </a:r>
            <a:r>
              <a:rPr lang="en-US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as identified from the specific domain.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sz="24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0" indent="0" algn="just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Section 2 </a:t>
            </a:r>
            <a:r>
              <a:rPr lang="en-US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offers a broader view across all domains. </a:t>
            </a:r>
          </a:p>
          <a:p>
            <a:pPr marL="0" indent="0" algn="just">
              <a:lnSpc>
                <a:spcPct val="115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It encompasses current status, future trends, challenges, and opportunities of ESFRI RIs considered in their overarching characteristics, thus complementing the cluster-focused Section 1. </a:t>
            </a:r>
            <a:endParaRPr lang="en-GB" sz="24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57150" lvl="1" algn="just">
              <a:spcBef>
                <a:spcPts val="600"/>
              </a:spcBef>
              <a:defRPr/>
            </a:pPr>
            <a:endParaRPr lang="en-GB" sz="24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  <a:p>
            <a:pPr marL="57150" lvl="1" algn="just">
              <a:spcBef>
                <a:spcPts val="600"/>
              </a:spcBef>
              <a:defRPr/>
            </a:pPr>
            <a:endParaRPr lang="en-GB" sz="2400" dirty="0">
              <a:solidFill>
                <a:srgbClr val="00206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28707AB5-8E86-DD4A-6CDC-B48CCCF4D1DA}"/>
              </a:ext>
            </a:extLst>
          </p:cNvPr>
          <p:cNvSpPr/>
          <p:nvPr/>
        </p:nvSpPr>
        <p:spPr>
          <a:xfrm>
            <a:off x="4185920" y="6403876"/>
            <a:ext cx="7681871" cy="45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Conference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Research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Infrastructures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| </a:t>
            </a:r>
            <a:r>
              <a:rPr lang="it-IT" sz="1200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4-5 June 2024, </a:t>
            </a:r>
            <a:r>
              <a:rPr lang="it-IT" sz="1200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Brussels</a:t>
            </a:r>
            <a:endParaRPr lang="it-IT" sz="1200" dirty="0">
              <a:solidFill>
                <a:srgbClr val="0068AC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89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E35BB094-FC13-4F3A-389B-AC96E35C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000" b="1" i="0" dirty="0">
                <a:solidFill>
                  <a:srgbClr val="0068AC"/>
                </a:solidFill>
                <a:latin typeface="Raleway" charset="0"/>
                <a:ea typeface="+mn-ea"/>
              </a:rPr>
              <a:t>Section 1 DIGIT</a:t>
            </a:r>
            <a:endParaRPr lang="it-IT" altLang="en-US" sz="4000" b="1" i="0" dirty="0">
              <a:solidFill>
                <a:srgbClr val="0068AC"/>
              </a:solidFill>
              <a:latin typeface="Raleway" charset="0"/>
              <a:ea typeface="+mn-ea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39A409F-AC90-DA81-ECB8-352EE8C05619}"/>
              </a:ext>
            </a:extLst>
          </p:cNvPr>
          <p:cNvSpPr txBox="1"/>
          <p:nvPr/>
        </p:nvSpPr>
        <p:spPr>
          <a:xfrm>
            <a:off x="2114959" y="6034544"/>
            <a:ext cx="9338962" cy="369332"/>
          </a:xfrm>
          <a:prstGeom prst="rect">
            <a:avLst/>
          </a:prstGeom>
          <a:noFill/>
          <a:ln>
            <a:solidFill>
              <a:srgbClr val="0A64AB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0068AC"/>
                </a:solidFill>
                <a:latin typeface="Raleway" charset="0"/>
              </a:defRPr>
            </a:lvl1pPr>
          </a:lstStyle>
          <a:p>
            <a:r>
              <a:rPr lang="en-US"/>
              <a:t>1 </a:t>
            </a:r>
            <a:r>
              <a:rPr lang="en-US" dirty="0"/>
              <a:t>Landmark (PRACE) and 3 Projects (EBRAINS, SLICES </a:t>
            </a:r>
            <a:r>
              <a:rPr lang="en-US"/>
              <a:t>and SoBigData++)</a:t>
            </a:r>
            <a:endParaRPr lang="en-US" dirty="0"/>
          </a:p>
        </p:txBody>
      </p:sp>
      <p:pic>
        <p:nvPicPr>
          <p:cNvPr id="4" name="Immagine 3" descr="Immagine che contiene testo, cerchio, schermata, Carattere&#10;&#10;Descrizione generata automaticamente">
            <a:extLst>
              <a:ext uri="{FF2B5EF4-FFF2-40B4-BE49-F238E27FC236}">
                <a16:creationId xmlns:a16="http://schemas.microsoft.com/office/drawing/2014/main" id="{926C3FD8-6F88-37B1-A968-E51423A00F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2"/>
          <a:stretch/>
        </p:blipFill>
        <p:spPr>
          <a:xfrm>
            <a:off x="6594492" y="1164969"/>
            <a:ext cx="5079348" cy="430870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9E72AA1C-1229-51A9-B129-E4D3C3D80C3B}"/>
              </a:ext>
            </a:extLst>
          </p:cNvPr>
          <p:cNvSpPr txBox="1"/>
          <p:nvPr/>
        </p:nvSpPr>
        <p:spPr>
          <a:xfrm>
            <a:off x="1594864" y="1479518"/>
            <a:ext cx="562864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CH" sz="24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Critical </a:t>
            </a:r>
            <a:r>
              <a:rPr lang="de-CH" sz="24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areas</a:t>
            </a:r>
            <a:r>
              <a:rPr lang="de-CH" sz="24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4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identified</a:t>
            </a:r>
            <a:r>
              <a:rPr lang="de-CH" sz="24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: </a:t>
            </a:r>
            <a:endParaRPr lang="it-IT" sz="2400" dirty="0">
              <a:solidFill>
                <a:srgbClr val="002060"/>
              </a:solidFill>
              <a:latin typeface="Calibri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5715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sz="24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Competence </a:t>
            </a:r>
            <a:r>
              <a:rPr lang="de-CH" sz="24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development</a:t>
            </a:r>
            <a:endParaRPr lang="it-IT" sz="2400" dirty="0">
              <a:solidFill>
                <a:srgbClr val="002060"/>
              </a:solidFill>
              <a:latin typeface="Calibri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5715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sz="24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Synergy and </a:t>
            </a:r>
            <a:r>
              <a:rPr lang="de-CH" sz="24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collaboration</a:t>
            </a:r>
            <a:r>
              <a:rPr lang="de-CH" sz="24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4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between</a:t>
            </a:r>
            <a:r>
              <a:rPr lang="de-CH" sz="24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4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EuroHPC</a:t>
            </a:r>
            <a:r>
              <a:rPr lang="de-CH" sz="24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and EOSC</a:t>
            </a:r>
            <a:endParaRPr lang="it-IT" sz="2400" dirty="0">
              <a:solidFill>
                <a:srgbClr val="002060"/>
              </a:solidFill>
              <a:latin typeface="Calibri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5715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sz="24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Software </a:t>
            </a:r>
            <a:r>
              <a:rPr lang="de-CH" sz="24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development</a:t>
            </a:r>
            <a:r>
              <a:rPr lang="de-CH" sz="24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and </a:t>
            </a:r>
            <a:r>
              <a:rPr lang="de-CH" sz="24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scaling</a:t>
            </a:r>
            <a:endParaRPr lang="it-IT" sz="2400" dirty="0">
              <a:solidFill>
                <a:srgbClr val="002060"/>
              </a:solidFill>
              <a:latin typeface="Calibri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5715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sz="24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Sustainability</a:t>
            </a:r>
            <a:r>
              <a:rPr lang="de-CH" sz="24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and </a:t>
            </a:r>
            <a:r>
              <a:rPr lang="de-CH" sz="24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green</a:t>
            </a:r>
            <a:r>
              <a:rPr lang="de-CH" sz="24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4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transition</a:t>
            </a:r>
            <a:endParaRPr lang="it-IT" sz="2400" dirty="0">
              <a:solidFill>
                <a:srgbClr val="002060"/>
              </a:solidFill>
              <a:latin typeface="Calibri" pitchFamily="34" charset="0"/>
              <a:ea typeface="ＭＳ Ｐゴシック" panose="020B0600070205080204" pitchFamily="34" charset="-128"/>
              <a:cs typeface="Arial" pitchFamily="34" charset="0"/>
            </a:endParaRPr>
          </a:p>
          <a:p>
            <a:pPr marL="5715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sz="24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Quality and </a:t>
            </a:r>
            <a:r>
              <a:rPr lang="de-CH" sz="24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usability</a:t>
            </a:r>
            <a:r>
              <a:rPr lang="de-CH" sz="24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4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of</a:t>
            </a:r>
            <a:r>
              <a:rPr lang="de-CH" sz="24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4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data</a:t>
            </a:r>
            <a:endParaRPr lang="it-IT" sz="2400" dirty="0">
              <a:solidFill>
                <a:srgbClr val="002060"/>
              </a:solidFill>
              <a:latin typeface="Calibri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92AB73CE-93FA-CF74-7C14-ADD3FD6B6ACA}"/>
              </a:ext>
            </a:extLst>
          </p:cNvPr>
          <p:cNvSpPr/>
          <p:nvPr/>
        </p:nvSpPr>
        <p:spPr>
          <a:xfrm>
            <a:off x="4185920" y="6403876"/>
            <a:ext cx="7681871" cy="45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Conference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Research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Infrastructures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| </a:t>
            </a:r>
            <a:r>
              <a:rPr lang="it-IT" sz="1200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4-5 June 2024, </a:t>
            </a:r>
            <a:r>
              <a:rPr lang="it-IT" sz="1200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Brussels</a:t>
            </a:r>
            <a:endParaRPr lang="it-IT" sz="1200" dirty="0">
              <a:solidFill>
                <a:srgbClr val="0068AC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03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55E8A64-C2F5-18B6-6750-88914B44913F}"/>
              </a:ext>
            </a:extLst>
          </p:cNvPr>
          <p:cNvSpPr txBox="1"/>
          <p:nvPr/>
        </p:nvSpPr>
        <p:spPr>
          <a:xfrm>
            <a:off x="1818641" y="948471"/>
            <a:ext cx="4754879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Society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constantly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seeks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the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fast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development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of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new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,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better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energy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solutions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, in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terms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of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efficiency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,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energy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services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,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sustainability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through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circularity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,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security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of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supply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and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true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(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unsubsidised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)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cost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Innovative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research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is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often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central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in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producing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these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.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Relevant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areas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include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energy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production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(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electricity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,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heat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and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synfuel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),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energy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transmission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,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energy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storage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, and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energy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  <a:r>
              <a:rPr lang="de-CH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use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. 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35BB094-FC13-4F3A-389B-AC96E35C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000" b="1" i="0" dirty="0">
                <a:solidFill>
                  <a:srgbClr val="0068AC"/>
                </a:solidFill>
                <a:latin typeface="Raleway" charset="0"/>
                <a:ea typeface="+mn-ea"/>
              </a:rPr>
              <a:t>Section 1 ENE</a:t>
            </a:r>
            <a:endParaRPr lang="it-IT" altLang="en-US" sz="4000" b="1" i="0" dirty="0">
              <a:solidFill>
                <a:srgbClr val="0068AC"/>
              </a:solidFill>
              <a:latin typeface="Raleway" charset="0"/>
              <a:ea typeface="+mn-ea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F9095B-8742-6E53-066F-2C5D1791CD4B}"/>
              </a:ext>
            </a:extLst>
          </p:cNvPr>
          <p:cNvSpPr txBox="1"/>
          <p:nvPr/>
        </p:nvSpPr>
        <p:spPr>
          <a:xfrm>
            <a:off x="1597306" y="6030649"/>
            <a:ext cx="10280645" cy="369332"/>
          </a:xfrm>
          <a:prstGeom prst="rect">
            <a:avLst/>
          </a:prstGeom>
          <a:noFill/>
          <a:ln>
            <a:solidFill>
              <a:srgbClr val="0A64AB"/>
            </a:solidFill>
          </a:ln>
        </p:spPr>
        <p:txBody>
          <a:bodyPr wrap="square">
            <a:spAutoFit/>
          </a:bodyPr>
          <a:lstStyle>
            <a:defPPr>
              <a:defRPr lang="it-IT"/>
            </a:defPPr>
            <a:lvl1pPr>
              <a:defRPr b="1">
                <a:solidFill>
                  <a:srgbClr val="0068AC"/>
                </a:solidFill>
                <a:latin typeface="Raleway" charset="0"/>
              </a:defRPr>
            </a:lvl1pPr>
          </a:lstStyle>
          <a:p>
            <a:r>
              <a:rPr lang="it-IT" dirty="0"/>
              <a:t>3 Landmarks (ECCSEL ERIC, EU-SOLARIS, JHR) and 2 Projects (IFMIF-DONES, MARINERG-I)</a:t>
            </a:r>
          </a:p>
        </p:txBody>
      </p:sp>
      <p:pic>
        <p:nvPicPr>
          <p:cNvPr id="4" name="Immagine 3" descr="Immagine che contiene testo, cerchio, schermata, Carattere&#10;&#10;Descrizione generata automaticamente">
            <a:extLst>
              <a:ext uri="{FF2B5EF4-FFF2-40B4-BE49-F238E27FC236}">
                <a16:creationId xmlns:a16="http://schemas.microsoft.com/office/drawing/2014/main" id="{9477D1DE-C032-9409-14C8-71AF5D3FB1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655" y="983961"/>
            <a:ext cx="5416296" cy="4803648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77463354-E4A0-C72B-9D63-29594FA7FDA0}"/>
              </a:ext>
            </a:extLst>
          </p:cNvPr>
          <p:cNvSpPr/>
          <p:nvPr/>
        </p:nvSpPr>
        <p:spPr>
          <a:xfrm>
            <a:off x="4185920" y="6403876"/>
            <a:ext cx="7681871" cy="45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Conference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Research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Infrastructures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| </a:t>
            </a:r>
            <a:r>
              <a:rPr lang="it-IT" sz="1200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4-5 June 2024, </a:t>
            </a:r>
            <a:r>
              <a:rPr lang="it-IT" sz="1200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Brussels</a:t>
            </a:r>
            <a:endParaRPr lang="it-IT" sz="1200" dirty="0">
              <a:solidFill>
                <a:srgbClr val="0068AC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55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E35BB094-FC13-4F3A-389B-AC96E35C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000" b="1" i="0" dirty="0">
                <a:solidFill>
                  <a:srgbClr val="0068AC"/>
                </a:solidFill>
                <a:latin typeface="Raleway" charset="0"/>
                <a:ea typeface="+mn-ea"/>
              </a:rPr>
              <a:t>Section 1 ENV</a:t>
            </a:r>
            <a:endParaRPr lang="it-IT" altLang="en-US" sz="4000" b="1" i="0" dirty="0">
              <a:solidFill>
                <a:srgbClr val="0068AC"/>
              </a:solidFill>
              <a:latin typeface="Raleway" charset="0"/>
              <a:ea typeface="+mn-ea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5EAEC71-4298-159E-98A2-1B6CFC23ACC2}"/>
              </a:ext>
            </a:extLst>
          </p:cNvPr>
          <p:cNvSpPr txBox="1"/>
          <p:nvPr/>
        </p:nvSpPr>
        <p:spPr>
          <a:xfrm>
            <a:off x="1551482" y="5824195"/>
            <a:ext cx="10149582" cy="646331"/>
          </a:xfrm>
          <a:prstGeom prst="rect">
            <a:avLst/>
          </a:prstGeom>
          <a:noFill/>
          <a:ln>
            <a:solidFill>
              <a:srgbClr val="0A64AB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68AC"/>
                </a:solidFill>
                <a:latin typeface="Raleway" charset="0"/>
              </a:rPr>
              <a:t>8</a:t>
            </a:r>
            <a:r>
              <a:rPr lang="it-I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b="1" dirty="0">
                <a:solidFill>
                  <a:srgbClr val="0068AC"/>
                </a:solidFill>
                <a:latin typeface="Raleway" charset="0"/>
              </a:rPr>
              <a:t>Landmarks (ACTRIS, EISCAT_3D, EMSO, EPOS,  EURO-ARGO, IAGOS, ICOS, </a:t>
            </a:r>
            <a:r>
              <a:rPr lang="it-IT" b="1" dirty="0" err="1">
                <a:solidFill>
                  <a:srgbClr val="0068AC"/>
                </a:solidFill>
                <a:latin typeface="Raleway" charset="0"/>
              </a:rPr>
              <a:t>LifeWatch</a:t>
            </a:r>
            <a:r>
              <a:rPr lang="it-IT" b="1" dirty="0">
                <a:solidFill>
                  <a:srgbClr val="0068AC"/>
                </a:solidFill>
                <a:latin typeface="Raleway" charset="0"/>
              </a:rPr>
              <a:t>) and 3 Projects (DANUBIUS-RI, </a:t>
            </a:r>
            <a:r>
              <a:rPr lang="it-IT" b="1" dirty="0" err="1">
                <a:solidFill>
                  <a:srgbClr val="0068AC"/>
                </a:solidFill>
                <a:latin typeface="Raleway" charset="0"/>
              </a:rPr>
              <a:t>DiSSCo</a:t>
            </a:r>
            <a:r>
              <a:rPr lang="it-IT" b="1" dirty="0">
                <a:solidFill>
                  <a:srgbClr val="0068AC"/>
                </a:solidFill>
                <a:latin typeface="Raleway" charset="0"/>
              </a:rPr>
              <a:t>, </a:t>
            </a:r>
            <a:r>
              <a:rPr lang="it-IT" b="1" dirty="0" err="1">
                <a:solidFill>
                  <a:srgbClr val="0068AC"/>
                </a:solidFill>
                <a:latin typeface="Raleway" charset="0"/>
              </a:rPr>
              <a:t>eLTER</a:t>
            </a:r>
            <a:r>
              <a:rPr lang="it-IT" b="1" dirty="0">
                <a:solidFill>
                  <a:srgbClr val="0068AC"/>
                </a:solidFill>
                <a:latin typeface="Raleway" charset="0"/>
              </a:rPr>
              <a:t> RI)</a:t>
            </a:r>
          </a:p>
        </p:txBody>
      </p:sp>
      <p:pic>
        <p:nvPicPr>
          <p:cNvPr id="4" name="Immagine 3" descr="Immagine che contiene testo, schermata, cerchio, Carattere&#10;&#10;Descrizione generata automaticamente">
            <a:extLst>
              <a:ext uri="{FF2B5EF4-FFF2-40B4-BE49-F238E27FC236}">
                <a16:creationId xmlns:a16="http://schemas.microsoft.com/office/drawing/2014/main" id="{96A7064F-CC59-285E-4B7B-E8D8118AD2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" r="1368"/>
          <a:stretch/>
        </p:blipFill>
        <p:spPr>
          <a:xfrm>
            <a:off x="5972538" y="1040595"/>
            <a:ext cx="5929978" cy="458493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6D70ECF-3F41-6DBF-3E5E-13E477187458}"/>
              </a:ext>
            </a:extLst>
          </p:cNvPr>
          <p:cNvSpPr txBox="1"/>
          <p:nvPr/>
        </p:nvSpPr>
        <p:spPr>
          <a:xfrm>
            <a:off x="1615441" y="710639"/>
            <a:ext cx="4754879" cy="4813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ENV RIs are at the core of a multi-disciplinary research strategy aimed at developing a seamless holistic understanding of the Earth as a system.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They provide the foundation for advancing scientific knowledge on natural processes while developing new scientific and technological capabilities that can underpin broader and applied services.</a:t>
            </a: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CH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Research and Policy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7DB880-D339-8C6D-B6AB-5FFEC27EB372}"/>
              </a:ext>
            </a:extLst>
          </p:cNvPr>
          <p:cNvSpPr/>
          <p:nvPr/>
        </p:nvSpPr>
        <p:spPr>
          <a:xfrm>
            <a:off x="4185920" y="6403876"/>
            <a:ext cx="7681871" cy="45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Conference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Research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Infrastructures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| </a:t>
            </a:r>
            <a:r>
              <a:rPr lang="it-IT" sz="1200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4-5 June 2024, </a:t>
            </a:r>
            <a:r>
              <a:rPr lang="it-IT" sz="1200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Brussels</a:t>
            </a:r>
            <a:endParaRPr lang="it-IT" sz="1200" dirty="0">
              <a:solidFill>
                <a:srgbClr val="0068AC"/>
              </a:solidFill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71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06591" y="6437654"/>
            <a:ext cx="7681871" cy="454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Conference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Research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</a:t>
            </a:r>
            <a:r>
              <a:rPr lang="it-IT" sz="1200" b="1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Infrastructures</a:t>
            </a:r>
            <a:r>
              <a:rPr lang="it-IT" sz="1200" b="1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 | </a:t>
            </a:r>
            <a:r>
              <a:rPr lang="it-IT" sz="1200" dirty="0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4-5 June 2024, </a:t>
            </a:r>
            <a:r>
              <a:rPr lang="it-IT" sz="1200" dirty="0" err="1">
                <a:solidFill>
                  <a:srgbClr val="0068AC"/>
                </a:solidFill>
                <a:latin typeface="Raleway" charset="0"/>
                <a:ea typeface="Raleway" charset="0"/>
                <a:cs typeface="Raleway" charset="0"/>
              </a:rPr>
              <a:t>Brussels</a:t>
            </a:r>
            <a:endParaRPr lang="it-IT" sz="1200" dirty="0">
              <a:solidFill>
                <a:srgbClr val="0068AC"/>
              </a:solidFill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35BB094-FC13-4F3A-389B-AC96E35C9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35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GB" altLang="en-US" sz="4000" b="1" i="0" dirty="0">
                <a:solidFill>
                  <a:srgbClr val="0068AC"/>
                </a:solidFill>
                <a:latin typeface="Raleway" charset="0"/>
                <a:ea typeface="+mn-ea"/>
              </a:rPr>
              <a:t>Section 1 H&amp;F</a:t>
            </a:r>
            <a:endParaRPr lang="it-IT" altLang="en-US" sz="4000" b="1" i="0" dirty="0">
              <a:solidFill>
                <a:srgbClr val="0068AC"/>
              </a:solidFill>
              <a:latin typeface="Raleway" charset="0"/>
              <a:ea typeface="+mn-ea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D14489-760A-8EB5-7811-A16E6257368E}"/>
              </a:ext>
            </a:extLst>
          </p:cNvPr>
          <p:cNvSpPr txBox="1"/>
          <p:nvPr/>
        </p:nvSpPr>
        <p:spPr>
          <a:xfrm>
            <a:off x="1695851" y="5940343"/>
            <a:ext cx="10205694" cy="923330"/>
          </a:xfrm>
          <a:prstGeom prst="rect">
            <a:avLst/>
          </a:prstGeom>
          <a:noFill/>
          <a:ln>
            <a:solidFill>
              <a:srgbClr val="0A64AB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68AC"/>
                </a:solidFill>
                <a:latin typeface="Raleway" charset="0"/>
              </a:rPr>
              <a:t>12 Landmarks (ANAEE, BBMRI, EATRIS, ECRIN, ELIXIR, EMBRC, ERINHA, EU-OPENSCREEN, Euro-</a:t>
            </a:r>
            <a:r>
              <a:rPr lang="it-IT" b="1" dirty="0" err="1">
                <a:solidFill>
                  <a:srgbClr val="0068AC"/>
                </a:solidFill>
                <a:latin typeface="Raleway" charset="0"/>
              </a:rPr>
              <a:t>BioImaging</a:t>
            </a:r>
            <a:r>
              <a:rPr lang="it-IT" b="1" dirty="0">
                <a:solidFill>
                  <a:srgbClr val="0068AC"/>
                </a:solidFill>
                <a:latin typeface="Raleway" charset="0"/>
              </a:rPr>
              <a:t>, INFRAFRONTIER, INSTRUCT, MIRRI) and 4 Projects (EIRENE, EMPHASIS, EU-IBISBA, METROFOOD)</a:t>
            </a:r>
          </a:p>
        </p:txBody>
      </p:sp>
      <p:pic>
        <p:nvPicPr>
          <p:cNvPr id="4" name="Immagine 3" descr="Immagine che contiene testo, schermata, cerchio, Carattere&#10;&#10;Descrizione generata automaticamente">
            <a:extLst>
              <a:ext uri="{FF2B5EF4-FFF2-40B4-BE49-F238E27FC236}">
                <a16:creationId xmlns:a16="http://schemas.microsoft.com/office/drawing/2014/main" id="{098A02BB-8F6F-633A-E39A-A0E1F399AD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148" y="913860"/>
            <a:ext cx="5793424" cy="438158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F0A83E-88CC-25C7-1274-08C200086C58}"/>
              </a:ext>
            </a:extLst>
          </p:cNvPr>
          <p:cNvSpPr txBox="1"/>
          <p:nvPr/>
        </p:nvSpPr>
        <p:spPr>
          <a:xfrm>
            <a:off x="1342172" y="740921"/>
            <a:ext cx="5331897" cy="5203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Global challenges in the H&amp;F domain where RIs play a major role: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the rising burden of common complex diseases;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pandemics; 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livestock epidemics; 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the affordability of the health care systems; 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the resilience and sustainability of the entire </a:t>
            </a:r>
            <a:r>
              <a:rPr lang="en-US" sz="2200" dirty="0" err="1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agro</a:t>
            </a:r>
            <a:r>
              <a:rPr lang="en-US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-food value chain;</a:t>
            </a:r>
          </a:p>
          <a:p>
            <a:pPr marL="342900" indent="-342900"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02060"/>
                </a:solidFill>
                <a:latin typeface="Calibri" pitchFamily="34" charset="0"/>
                <a:ea typeface="ＭＳ Ｐゴシック" panose="020B0600070205080204" pitchFamily="34" charset="-128"/>
                <a:cs typeface="Arial" pitchFamily="34" charset="0"/>
              </a:rPr>
              <a:t> food and nutrition security and safety, especially in light of shocks.</a:t>
            </a:r>
            <a:endParaRPr lang="it-IT" sz="2200" dirty="0">
              <a:solidFill>
                <a:srgbClr val="002060"/>
              </a:solidFill>
              <a:latin typeface="Calibri" pitchFamily="34" charset="0"/>
              <a:ea typeface="ＭＳ Ｐゴシック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118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FRI">
      <a:dk1>
        <a:sysClr val="windowText" lastClr="000000"/>
      </a:dk1>
      <a:lt1>
        <a:sysClr val="window" lastClr="FFFFFF"/>
      </a:lt1>
      <a:dk2>
        <a:srgbClr val="0068AC"/>
      </a:dk2>
      <a:lt2>
        <a:srgbClr val="2F5D78"/>
      </a:lt2>
      <a:accent1>
        <a:srgbClr val="9269AB"/>
      </a:accent1>
      <a:accent2>
        <a:srgbClr val="EF7D00"/>
      </a:accent2>
      <a:accent3>
        <a:srgbClr val="9D9D9C"/>
      </a:accent3>
      <a:accent4>
        <a:srgbClr val="009C3F"/>
      </a:accent4>
      <a:accent5>
        <a:srgbClr val="C3C52F"/>
      </a:accent5>
      <a:accent6>
        <a:srgbClr val="D9347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1164</Words>
  <Application>Microsoft Office PowerPoint</Application>
  <PresentationFormat>Widescreen</PresentationFormat>
  <Paragraphs>115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Giulia Galvani</dc:creator>
  <cp:lastModifiedBy>GELSOMINA PAPPALARDO</cp:lastModifiedBy>
  <cp:revision>52</cp:revision>
  <dcterms:created xsi:type="dcterms:W3CDTF">2016-09-22T17:06:32Z</dcterms:created>
  <dcterms:modified xsi:type="dcterms:W3CDTF">2024-06-20T12:34:02Z</dcterms:modified>
</cp:coreProperties>
</file>